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y="5143500" cx="9144000"/>
  <p:notesSz cx="6858000" cy="9144000"/>
  <p:embeddedFontLst>
    <p:embeddedFont>
      <p:font typeface="Open Sans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OpenSans-bold.fntdata"/><Relationship Id="rId82" Type="http://schemas.openxmlformats.org/officeDocument/2006/relationships/font" Target="fonts/OpenSans-boldItalic.fntdata"/><Relationship Id="rId81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OpenSans-regular.fntdata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minitab.com/blog/adventures-in-statistics-2/understanding-hypothesis-tests-significance-levels-alpha-and-p-values-in-statistics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61512fe3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61512fe3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61512fe3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61512fe3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61512fe3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61512fe3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61512fe3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61512fe3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1512fe3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61512fe3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61512fe3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61512fe3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61512fe3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61512fe3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61512fe3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61512fe3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61512fe3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61512fe3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61512fe3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61512fe3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73366a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73366a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61512fe3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61512fe3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61512fe3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61512fe3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61512fe3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61512fe3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61512fe3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61512fe3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61512fe3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61512fe3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61512fe3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61512fe3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61512fe3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61512fe3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965a1749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965a1749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965a1749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965a1749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965a1749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965a1749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5c9976c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5c9976c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965a1749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965a174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965a174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965a174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965a1749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965a1749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965a1749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965a1749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965a1749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965a1749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965a1749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965a1749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965a1749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965a1749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965a1749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965a1749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965a1749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965a1749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965a1749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965a1749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6c7c20536_3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6c7c20536_3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Answers: 41-79 for both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965a1749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965a1749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965a1749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965a1749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965a1749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965a1749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965a1749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965a1749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965a1749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965a1749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965a1749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965a1749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965a17499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965a17499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965a17499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4965a17499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61d800cd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61d800cd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965a17499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965a17499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61512fe3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61512fe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61d800cd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61d800cd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461d800cd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461d800cd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461d800cd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461d800cd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965a17499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965a17499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2"/>
              </a:rPr>
              <a:t>P-values are the probability of obtaining an effect at least as extreme as the one in your sample data, assuming the truth of the null hypothesis.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965a1749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965a1749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965a17499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4965a17499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4965a1749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4965a1749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965a17499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965a17499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965a17499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965a17499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965a17499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4965a17499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5c9976c1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5c9976c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965a17499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965a17499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965a17499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4965a17499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4965a17499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4965a17499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4965a17499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4965a17499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965a17499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4965a17499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965a17499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965a17499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965a17499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4965a17499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4965a17499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4965a1749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4965a1749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4965a1749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965a17499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4965a1749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965a1749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965a1749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965a17499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4965a17499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4965a17499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4965a17499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965a17499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965a17499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4965a17499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4965a17499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573366ad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573366ad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1512fe3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1512fe3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61512fe3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61512fe3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hyperlink" Target="https://www.youtube.com/watch?v=gq6nKbye648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hyperlink" Target="https://www.youtube.com/watch?v=gq6nKbye648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hyperlink" Target="https://www.kdnuggets.com/2016/04/association-rules-apriori-algorithm-tutorial.html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kdnuggets.com/2016/04/association-rules-apriori-algorithm-tutorial.html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kdnuggets.com/2016/04/association-rules-apriori-algorithm-tutorial.html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kdnuggets.com/2016/04/association-rules-apriori-algorithm-tutorial.html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hyperlink" Target="https://www.kdnuggets.com/2016/04/association-rules-apriori-algorithm-tutorial.html" TargetMode="External"/><Relationship Id="rId7" Type="http://schemas.openxmlformats.org/officeDocument/2006/relationships/image" Target="../media/image14.png"/><Relationship Id="rId8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hyperlink" Target="https://www.kdnuggets.com/2016/04/association-rules-apriori-algorithm-tutorial.html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hyperlink" Target="https://www.kdnuggets.com/2016/04/association-rules-apriori-algorithm-tutorial.html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image" Target="../media/image29.png"/><Relationship Id="rId7" Type="http://schemas.openxmlformats.org/officeDocument/2006/relationships/hyperlink" Target="https://en.wikipedia.org/wiki/Chi-squared_test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en.wikipedia.org/wiki/Chi-squared_distribution" TargetMode="External"/><Relationship Id="rId6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slideplayer.com/slide/5775066/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slideplayer.com/slide/5775066/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slideplayer.com/slide/5775066/" TargetMode="External"/><Relationship Id="rId6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sampling-distribution-what-is-it/" TargetMode="External"/><Relationship Id="rId6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pss-tutorials.com/chi-square-independence-test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36.png"/><Relationship Id="rId5" Type="http://schemas.openxmlformats.org/officeDocument/2006/relationships/hyperlink" Target="https://www.spss-tutorials.com/chi-square-independence-test/" TargetMode="External"/><Relationship Id="rId6" Type="http://schemas.openxmlformats.org/officeDocument/2006/relationships/hyperlink" Target="https://www.spss-tutorials.com/statistical-significance/" TargetMode="External"/><Relationship Id="rId7" Type="http://schemas.openxmlformats.org/officeDocument/2006/relationships/image" Target="../media/image38.png"/><Relationship Id="rId8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://mathworld.wolfram.com/HypothesisTesting.html" TargetMode="External"/><Relationship Id="rId6" Type="http://schemas.openxmlformats.org/officeDocument/2006/relationships/hyperlink" Target="http://blog.minitab.com/blog/adventures-in-statistics-2/understanding-hypothesis-tests-significance-levels-alpha-and-p-values-in-statistics" TargetMode="External"/><Relationship Id="rId7" Type="http://schemas.openxmlformats.org/officeDocument/2006/relationships/hyperlink" Target="http://www.stat.yale.edu/Courses/1997-98/101/sigtest.htm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cse.wustl.edu/~jain/cse571-07/ftp/ids/index.html#sec2" TargetMode="External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lideshare.net/Krish_ver2/53-mining-sequential-patterns" TargetMode="External"/><Relationship Id="rId6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lideshare.net/Krish_ver2/53-mining-sequential-patterns" TargetMode="External"/><Relationship Id="rId6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hyperlink" Target="https://edumine.wordpress.com/2013/09/11/apriori-algorithm-simplified-with-an-example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lideshare.net/Krish_ver2/53-mining-sequential-patterns" TargetMode="External"/><Relationship Id="rId6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lideshare.net/Krish_ver2/53-mining-sequential-patterns" TargetMode="External"/><Relationship Id="rId6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lideshare.net/Krish_ver2/53-mining-sequential-patterns" TargetMode="External"/><Relationship Id="rId6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lideshare.net/Krish_ver2/53-mining-sequential-patterns" TargetMode="External"/><Relationship Id="rId6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lideshare.net/Krish_ver2/53-mining-sequential-patterns" TargetMode="External"/><Relationship Id="rId6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lideshare.net/Krish_ver2/53-mining-sequential-patterns" TargetMode="External"/><Relationship Id="rId6" Type="http://schemas.openxmlformats.org/officeDocument/2006/relationships/image" Target="../media/image4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slideshare.net/Krish_ver2/53-mining-sequential-patterns" TargetMode="External"/><Relationship Id="rId6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fenix.tecnico.ulisboa.pt/downloadFile/1407993358847907/licao_8.pdf" TargetMode="External"/><Relationship Id="rId6" Type="http://schemas.openxmlformats.org/officeDocument/2006/relationships/image" Target="../media/image4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fenix.tecnico.ulisboa.pt/downloadFile/1407993358847907/licao_8.pdf" TargetMode="External"/><Relationship Id="rId6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fenix.tecnico.ulisboa.pt/downloadFile/1407993358847907/licao_8.pdf" TargetMode="External"/><Relationship Id="rId6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kdnuggets.com/2016/04/association-rules-apriori-algorithm-tutorial.html/2" TargetMode="External"/><Relationship Id="rId6" Type="http://schemas.openxmlformats.org/officeDocument/2006/relationships/image" Target="../media/image5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fenix.tecnico.ulisboa.pt/downloadFile/1407993358847907/licao_8.pdf" TargetMode="External"/><Relationship Id="rId6" Type="http://schemas.openxmlformats.org/officeDocument/2006/relationships/image" Target="../media/image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fenix.tecnico.ulisboa.pt/downloadFile/1407993358847907/licao_8.pdf" TargetMode="External"/><Relationship Id="rId6" Type="http://schemas.openxmlformats.org/officeDocument/2006/relationships/image" Target="../media/image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fenix.tecnico.ulisboa.pt/downloadFile/1407993358847907/licao_8.pdf" TargetMode="External"/><Relationship Id="rId6" Type="http://schemas.openxmlformats.org/officeDocument/2006/relationships/image" Target="../media/image4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fenix.tecnico.ulisboa.pt/downloadFile/1407993358847907/licao_8.pdf" TargetMode="External"/><Relationship Id="rId6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4tutorials.com/apriori-algorithm-in-data-mining-with-examples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36350"/>
            <a:ext cx="8520600" cy="16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CS145 Discussion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9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34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Junheng, Shengming, Yunsheng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11/30/2018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273476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00" y="458575"/>
            <a:ext cx="1268500" cy="4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200" y="0"/>
            <a:ext cx="5977606" cy="47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min_support=2</a:t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1583200" y="1349875"/>
            <a:ext cx="3978900" cy="239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1420825" y="1594250"/>
            <a:ext cx="6291300" cy="328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200" y="0"/>
            <a:ext cx="5977606" cy="47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min_support=2</a:t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4853000" y="3025175"/>
            <a:ext cx="2707800" cy="176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1420825" y="1594250"/>
            <a:ext cx="4281300" cy="328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1583200" y="1338375"/>
            <a:ext cx="3909300" cy="176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200" y="0"/>
            <a:ext cx="5977606" cy="47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min_support=2</a:t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3712175" y="3328150"/>
            <a:ext cx="3848700" cy="146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1420825" y="1594250"/>
            <a:ext cx="2838300" cy="328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1583200" y="1338375"/>
            <a:ext cx="1768200" cy="176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200" y="0"/>
            <a:ext cx="5977606" cy="47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min_support=2</a:t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1712325" y="3223175"/>
            <a:ext cx="5848500" cy="161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200" y="0"/>
            <a:ext cx="5977606" cy="47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min_support=2</a:t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3619075" y="3223175"/>
            <a:ext cx="3941700" cy="161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200" y="0"/>
            <a:ext cx="5977606" cy="47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Apriori: Example 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sp>
        <p:nvSpPr>
          <p:cNvPr id="190" name="Google Shape;190;p29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min_support=3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988" y="0"/>
            <a:ext cx="7164026" cy="47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/>
          <p:nvPr/>
        </p:nvSpPr>
        <p:spPr>
          <a:xfrm>
            <a:off x="802950" y="1954775"/>
            <a:ext cx="4864200" cy="27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4446425" y="0"/>
            <a:ext cx="3769200" cy="475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min_support=3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988" y="0"/>
            <a:ext cx="7164026" cy="47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3619075" y="3223175"/>
            <a:ext cx="3941700" cy="161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802950" y="1954775"/>
            <a:ext cx="4864200" cy="27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4446425" y="2001550"/>
            <a:ext cx="3769200" cy="275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sp>
        <p:nvSpPr>
          <p:cNvPr id="209" name="Google Shape;209;p31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min_support=3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988" y="0"/>
            <a:ext cx="7164026" cy="47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3619075" y="3572525"/>
            <a:ext cx="3941700" cy="12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802950" y="1954775"/>
            <a:ext cx="4968900" cy="27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4446425" y="3956550"/>
            <a:ext cx="3548100" cy="79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Discussion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Announcement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Roadmap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Closed Patterns and Max-Patterns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Apriori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FP-Growth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Association Rules &amp; Pattern Evaluation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GSP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PrefixSpan</a:t>
            </a:r>
            <a:endParaRPr sz="16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 &amp; 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min_support=3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988" y="0"/>
            <a:ext cx="7164026" cy="47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/>
          <p:nvPr/>
        </p:nvSpPr>
        <p:spPr>
          <a:xfrm>
            <a:off x="3619075" y="3572525"/>
            <a:ext cx="3941700" cy="12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802950" y="1954775"/>
            <a:ext cx="2816100" cy="27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/>
          <p:nvPr/>
        </p:nvSpPr>
        <p:spPr>
          <a:xfrm>
            <a:off x="4446425" y="3956550"/>
            <a:ext cx="3548100" cy="79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min_support=3</a:t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988" y="0"/>
            <a:ext cx="7164026" cy="47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3619075" y="3572525"/>
            <a:ext cx="3941700" cy="12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802950" y="3483050"/>
            <a:ext cx="4968900" cy="12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4446425" y="3956550"/>
            <a:ext cx="3548100" cy="79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sp>
        <p:nvSpPr>
          <p:cNvPr id="239" name="Google Shape;239;p34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min_support=3</a:t>
            </a:r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988" y="0"/>
            <a:ext cx="7164026" cy="47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/>
          <p:nvPr/>
        </p:nvSpPr>
        <p:spPr>
          <a:xfrm>
            <a:off x="3619075" y="3572525"/>
            <a:ext cx="3941700" cy="12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3235050" y="3956550"/>
            <a:ext cx="4759500" cy="79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min_support=3</a:t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988" y="0"/>
            <a:ext cx="7164026" cy="475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825" y="1144775"/>
            <a:ext cx="6918942" cy="371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FP-Growth</a:t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6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https://www.youtube.com/watch?v=gq6nKbye648</a:t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4315325" y="1144775"/>
            <a:ext cx="3769200" cy="38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1850250" y="1920100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62" name="Google Shape;262;p36"/>
          <p:cNvSpPr txBox="1"/>
          <p:nvPr/>
        </p:nvSpPr>
        <p:spPr>
          <a:xfrm>
            <a:off x="1850250" y="2350600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1850250" y="2785675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64" name="Google Shape;264;p36"/>
          <p:cNvSpPr txBox="1"/>
          <p:nvPr/>
        </p:nvSpPr>
        <p:spPr>
          <a:xfrm>
            <a:off x="1850250" y="3651250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2187750" y="4222463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3038325" y="3651250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3038325" y="1871925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268" name="Google Shape;268;p36"/>
          <p:cNvSpPr txBox="1"/>
          <p:nvPr/>
        </p:nvSpPr>
        <p:spPr>
          <a:xfrm>
            <a:off x="3540950" y="2302425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825" y="1144775"/>
            <a:ext cx="6918942" cy="371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FP-Growth</a:t>
            </a: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7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https://www.youtube.com/watch?v=gq6nKbye648</a:t>
            </a:r>
            <a:endParaRPr/>
          </a:p>
        </p:txBody>
      </p:sp>
      <p:sp>
        <p:nvSpPr>
          <p:cNvPr id="279" name="Google Shape;279;p37"/>
          <p:cNvSpPr txBox="1"/>
          <p:nvPr/>
        </p:nvSpPr>
        <p:spPr>
          <a:xfrm>
            <a:off x="1850250" y="1920100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80" name="Google Shape;280;p37"/>
          <p:cNvSpPr txBox="1"/>
          <p:nvPr/>
        </p:nvSpPr>
        <p:spPr>
          <a:xfrm>
            <a:off x="1850250" y="2350600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81" name="Google Shape;281;p37"/>
          <p:cNvSpPr txBox="1"/>
          <p:nvPr/>
        </p:nvSpPr>
        <p:spPr>
          <a:xfrm>
            <a:off x="1850250" y="2785675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82" name="Google Shape;282;p37"/>
          <p:cNvSpPr txBox="1"/>
          <p:nvPr/>
        </p:nvSpPr>
        <p:spPr>
          <a:xfrm>
            <a:off x="1850250" y="3651250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4571075" y="2356500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84" name="Google Shape;284;p37"/>
          <p:cNvSpPr txBox="1"/>
          <p:nvPr/>
        </p:nvSpPr>
        <p:spPr>
          <a:xfrm>
            <a:off x="5429500" y="2484600"/>
            <a:ext cx="202800" cy="3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2187750" y="4222463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86" name="Google Shape;286;p37"/>
          <p:cNvSpPr txBox="1"/>
          <p:nvPr/>
        </p:nvSpPr>
        <p:spPr>
          <a:xfrm>
            <a:off x="3038325" y="3651250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287" name="Google Shape;287;p37"/>
          <p:cNvSpPr txBox="1"/>
          <p:nvPr/>
        </p:nvSpPr>
        <p:spPr>
          <a:xfrm>
            <a:off x="3038325" y="1871925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288" name="Google Shape;288;p37"/>
          <p:cNvSpPr txBox="1"/>
          <p:nvPr/>
        </p:nvSpPr>
        <p:spPr>
          <a:xfrm>
            <a:off x="3540950" y="2302425"/>
            <a:ext cx="337500" cy="4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4496300" y="4068300"/>
            <a:ext cx="337500" cy="3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290" name="Google Shape;290;p37"/>
          <p:cNvSpPr txBox="1"/>
          <p:nvPr/>
        </p:nvSpPr>
        <p:spPr>
          <a:xfrm>
            <a:off x="5360800" y="3998525"/>
            <a:ext cx="202800" cy="30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&amp; Pattern Evaluation</a:t>
            </a:r>
            <a:endParaRPr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9" name="Google Shape;2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423" y="1202975"/>
            <a:ext cx="3515874" cy="31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https://www.kdnuggets.com/2016/04/association-rules-apriori-algorithm-tutorial.html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311700" y="1281425"/>
            <a:ext cx="50529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Support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Confidence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What is the misleading problem of it?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4175" y="1788025"/>
            <a:ext cx="1896150" cy="5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4176" y="2893876"/>
            <a:ext cx="391965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925" y="3624851"/>
            <a:ext cx="4845000" cy="8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rawback of the Confidence Measure</a:t>
            </a:r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39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https://www.kdnuggets.com/2016/04/association-rules-apriori-algorithm-tutorial.html</a:t>
            </a:r>
            <a:endParaRPr/>
          </a:p>
        </p:txBody>
      </p:sp>
      <p:pic>
        <p:nvPicPr>
          <p:cNvPr id="314" name="Google Shape;31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93550"/>
            <a:ext cx="4089283" cy="34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9275" y="3418375"/>
            <a:ext cx="5054725" cy="99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275" y="1579700"/>
            <a:ext cx="2241247" cy="13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6330525" y="1041150"/>
            <a:ext cx="28134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 sz="12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The {beer -&gt; soda} rule has the highest confidence at 20%. However, both beer and soda appear frequently across all transactions, so their association could simply be a fluke. This is confirmed by the lift value of {beer -&gt; soda}, which is 1, implying no association between beer and soda.</a:t>
            </a:r>
            <a:endParaRPr sz="120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 of the Confidence Measure</a:t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40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40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https://www.kdnuggets.com/2016/04/association-rules-apriori-algorithm-tutorial.html</a:t>
            </a:r>
            <a:endParaRPr/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93550"/>
            <a:ext cx="4089283" cy="34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9275" y="3418375"/>
            <a:ext cx="5054725" cy="99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275" y="1579700"/>
            <a:ext cx="2241247" cy="13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/>
          <p:nvPr/>
        </p:nvSpPr>
        <p:spPr>
          <a:xfrm>
            <a:off x="6330525" y="1041150"/>
            <a:ext cx="28134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 sz="12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On the other hand, the {beer -&gt; male cosmetics} rule has a low confidence, due to few purchases of male cosmetics in general.</a:t>
            </a:r>
            <a:endParaRPr sz="120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 of the Confidence Measure</a:t>
            </a:r>
            <a:endParaRPr/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41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41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https://www.kdnuggets.com/2016/04/association-rules-apriori-algorithm-tutorial.html</a:t>
            </a:r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93550"/>
            <a:ext cx="4089283" cy="34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9275" y="3418375"/>
            <a:ext cx="5054725" cy="99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275" y="1579700"/>
            <a:ext cx="2241247" cy="13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/>
        </p:nvSpPr>
        <p:spPr>
          <a:xfrm>
            <a:off x="6330525" y="1041150"/>
            <a:ext cx="28134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 sz="12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However, whenever someone does buy male cosmetics, he is very likely to buy beer as well, as inferred from a high lift value of 2.6. The converse is true for {beer -&gt; berries}. With a lift value below 1, we may conclude that if someone buys berries, he would likely be averse to beer.</a:t>
            </a:r>
            <a:endParaRPr sz="120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81425"/>
            <a:ext cx="85206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Homework 5 due today 23:59pm (Nov 30, 2018)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Submit on CCLE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Must include your report and Python code.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Homework 6 is optional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We will drop the lowest HW score, i.e. take the best out of the 5 HW assignments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&amp; Pattern Evaluation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42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423" y="1202975"/>
            <a:ext cx="3515874" cy="31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https://www.kdnuggets.com/2016/04/association-rules-apriori-algorithm-tutorial.html</a:t>
            </a:r>
            <a:endParaRPr/>
          </a:p>
        </p:txBody>
      </p:sp>
      <p:sp>
        <p:nvSpPr>
          <p:cNvPr id="354" name="Google Shape;354;p42"/>
          <p:cNvSpPr txBox="1"/>
          <p:nvPr>
            <p:ph idx="1" type="body"/>
          </p:nvPr>
        </p:nvSpPr>
        <p:spPr>
          <a:xfrm>
            <a:off x="311700" y="1281425"/>
            <a:ext cx="50529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Lift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8225" y="1706772"/>
            <a:ext cx="3919650" cy="54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8225" y="2447449"/>
            <a:ext cx="1856787" cy="8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3200" y="3267025"/>
            <a:ext cx="2451075" cy="9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&amp; Pattern Evaluation</a:t>
            </a:r>
            <a:endParaRPr/>
          </a:p>
        </p:txBody>
      </p:sp>
      <p:pic>
        <p:nvPicPr>
          <p:cNvPr id="363" name="Google Shape;3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43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43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https://www.kdnuggets.com/2016/04/association-rules-apriori-algorithm-tutorial.html</a:t>
            </a:r>
            <a:endParaRPr/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9500" y="1193550"/>
            <a:ext cx="5799594" cy="36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/>
          <p:nvPr/>
        </p:nvSpPr>
        <p:spPr>
          <a:xfrm>
            <a:off x="4159975" y="3095400"/>
            <a:ext cx="3863400" cy="155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43"/>
          <p:cNvPicPr preferRelativeResize="0"/>
          <p:nvPr/>
        </p:nvPicPr>
        <p:blipFill rotWithShape="1">
          <a:blip r:embed="rId6">
            <a:alphaModFix/>
          </a:blip>
          <a:srcRect b="80498" l="52129" r="43674" t="0"/>
          <a:stretch/>
        </p:blipFill>
        <p:spPr>
          <a:xfrm>
            <a:off x="6392200" y="1193550"/>
            <a:ext cx="243350" cy="7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549" y="1437525"/>
            <a:ext cx="1670775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 rotWithShape="1">
          <a:blip r:embed="rId8">
            <a:alphaModFix/>
          </a:blip>
          <a:srcRect b="0" l="0" r="46712" t="0"/>
          <a:stretch/>
        </p:blipFill>
        <p:spPr>
          <a:xfrm>
            <a:off x="382550" y="1975775"/>
            <a:ext cx="1670774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 rotWithShape="1">
          <a:blip r:embed="rId8">
            <a:alphaModFix/>
          </a:blip>
          <a:srcRect b="0" l="53286" r="0" t="0"/>
          <a:stretch/>
        </p:blipFill>
        <p:spPr>
          <a:xfrm>
            <a:off x="588655" y="2413338"/>
            <a:ext cx="1464675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 rotWithShape="1">
          <a:blip r:embed="rId9">
            <a:alphaModFix/>
          </a:blip>
          <a:srcRect b="0" l="0" r="64446" t="0"/>
          <a:stretch/>
        </p:blipFill>
        <p:spPr>
          <a:xfrm>
            <a:off x="418100" y="3021675"/>
            <a:ext cx="1393575" cy="5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 rotWithShape="1">
          <a:blip r:embed="rId9">
            <a:alphaModFix/>
          </a:blip>
          <a:srcRect b="0" l="35554" r="0" t="0"/>
          <a:stretch/>
        </p:blipFill>
        <p:spPr>
          <a:xfrm>
            <a:off x="624200" y="3660750"/>
            <a:ext cx="1393575" cy="301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Rules &amp; Pattern Evaluation</a:t>
            </a:r>
            <a:endParaRPr/>
          </a:p>
        </p:txBody>
      </p:sp>
      <p:pic>
        <p:nvPicPr>
          <p:cNvPr id="380" name="Google Shape;3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4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44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https://www.kdnuggets.com/2016/04/association-rules-apriori-algorithm-tutorial.html</a:t>
            </a:r>
            <a:endParaRPr/>
          </a:p>
        </p:txBody>
      </p:sp>
      <p:pic>
        <p:nvPicPr>
          <p:cNvPr id="384" name="Google Shape;3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9500" y="1193550"/>
            <a:ext cx="5799594" cy="36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4"/>
          <p:cNvPicPr preferRelativeResize="0"/>
          <p:nvPr/>
        </p:nvPicPr>
        <p:blipFill rotWithShape="1">
          <a:blip r:embed="rId6">
            <a:alphaModFix/>
          </a:blip>
          <a:srcRect b="80498" l="52129" r="43674" t="0"/>
          <a:stretch/>
        </p:blipFill>
        <p:spPr>
          <a:xfrm>
            <a:off x="6392200" y="1193550"/>
            <a:ext cx="243350" cy="7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549" y="1437525"/>
            <a:ext cx="1670775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4"/>
          <p:cNvPicPr preferRelativeResize="0"/>
          <p:nvPr/>
        </p:nvPicPr>
        <p:blipFill rotWithShape="1">
          <a:blip r:embed="rId8">
            <a:alphaModFix/>
          </a:blip>
          <a:srcRect b="0" l="0" r="46712" t="0"/>
          <a:stretch/>
        </p:blipFill>
        <p:spPr>
          <a:xfrm>
            <a:off x="382550" y="1975775"/>
            <a:ext cx="1670774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 rotWithShape="1">
          <a:blip r:embed="rId8">
            <a:alphaModFix/>
          </a:blip>
          <a:srcRect b="0" l="53286" r="0" t="0"/>
          <a:stretch/>
        </p:blipFill>
        <p:spPr>
          <a:xfrm>
            <a:off x="588655" y="2413338"/>
            <a:ext cx="1464675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4"/>
          <p:cNvPicPr preferRelativeResize="0"/>
          <p:nvPr/>
        </p:nvPicPr>
        <p:blipFill rotWithShape="1">
          <a:blip r:embed="rId9">
            <a:alphaModFix/>
          </a:blip>
          <a:srcRect b="0" l="0" r="64446" t="0"/>
          <a:stretch/>
        </p:blipFill>
        <p:spPr>
          <a:xfrm>
            <a:off x="418100" y="3021675"/>
            <a:ext cx="1393575" cy="5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 rotWithShape="1">
          <a:blip r:embed="rId9">
            <a:alphaModFix/>
          </a:blip>
          <a:srcRect b="0" l="35554" r="0" t="0"/>
          <a:stretch/>
        </p:blipFill>
        <p:spPr>
          <a:xfrm>
            <a:off x="624200" y="3660750"/>
            <a:ext cx="1393575" cy="301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4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45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Question: Are education level and marital status related?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401" name="Google Shape;40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000" y="1857013"/>
            <a:ext cx="68580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407" name="Google Shape;4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4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46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411" name="Google Shape;411;p46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Check the</a:t>
            </a:r>
            <a:r>
              <a:rPr lang="en">
                <a:solidFill>
                  <a:srgbClr val="000000"/>
                </a:solidFill>
              </a:rPr>
              <a:t> contingency table of marital status by education: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412" name="Google Shape;41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650" y="1832450"/>
            <a:ext cx="8016300" cy="237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418" name="Google Shape;4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4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7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422" name="Google Shape;422;p47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Is marital status related to education level and -if so- how?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423" name="Google Shape;42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625" y="1837025"/>
            <a:ext cx="8016325" cy="23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4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48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433" name="Google Shape;433;p48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Highly educated respondents → marry more often than less educated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434" name="Google Shape;43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625" y="1837025"/>
            <a:ext cx="8016325" cy="23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440" name="Google Shape;4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4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49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444" name="Google Shape;444;p49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Marital status is clearly associated with education level.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445" name="Google Shape;44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3825" y="1664700"/>
            <a:ext cx="6257950" cy="31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451" name="Google Shape;4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50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50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455" name="Google Shape;455;p50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</a:t>
            </a:r>
            <a:r>
              <a:rPr b="1" i="1" lang="en" u="sng">
                <a:solidFill>
                  <a:srgbClr val="0000FF"/>
                </a:solidFill>
              </a:rPr>
              <a:t>null hypothesis</a:t>
            </a:r>
            <a:r>
              <a:rPr lang="en">
                <a:solidFill>
                  <a:srgbClr val="000000"/>
                </a:solidFill>
              </a:rPr>
              <a:t> for a chi-square independence test is that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two categorical variables are </a:t>
            </a:r>
            <a:r>
              <a:rPr b="1" i="1" lang="en" u="sng">
                <a:solidFill>
                  <a:srgbClr val="FF0000"/>
                </a:solidFill>
              </a:rPr>
              <a:t>independent</a:t>
            </a:r>
            <a:r>
              <a:rPr lang="en">
                <a:solidFill>
                  <a:srgbClr val="000000"/>
                </a:solidFill>
              </a:rPr>
              <a:t> in some population.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456" name="Google Shape;45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5213" y="1992400"/>
            <a:ext cx="5395174" cy="26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462" name="Google Shape;4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51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51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466" name="Google Shape;466;p51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1" lang="en" u="sng">
                <a:solidFill>
                  <a:srgbClr val="0000FF"/>
                </a:solidFill>
              </a:rPr>
              <a:t>Statistical independence</a:t>
            </a:r>
            <a:r>
              <a:rPr lang="en">
                <a:solidFill>
                  <a:srgbClr val="000000"/>
                </a:solidFill>
              </a:rPr>
              <a:t> means that 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 frequency distribution of a variable is the same for all levels of some other variable.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467" name="Google Shape;46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5213" y="1992400"/>
            <a:ext cx="5395174" cy="26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16971"/>
          <a:stretch/>
        </p:blipFill>
        <p:spPr>
          <a:xfrm>
            <a:off x="1681525" y="1240925"/>
            <a:ext cx="5780950" cy="36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 Patterns and Max-Patterns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473" name="Google Shape;4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52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52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477" name="Google Shape;477;p52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1" lang="en" u="sng">
                <a:solidFill>
                  <a:srgbClr val="0000FF"/>
                </a:solidFill>
              </a:rPr>
              <a:t>Expected frequencies</a:t>
            </a:r>
            <a:r>
              <a:rPr lang="en">
                <a:solidFill>
                  <a:srgbClr val="000000"/>
                </a:solidFill>
              </a:rPr>
              <a:t> are 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the frequencies we expect in our sample if the </a:t>
            </a:r>
            <a:r>
              <a:rPr b="1" i="1" lang="en" u="sng">
                <a:solidFill>
                  <a:srgbClr val="FF0000"/>
                </a:solidFill>
              </a:rPr>
              <a:t>null hypothesis</a:t>
            </a:r>
            <a:r>
              <a:rPr lang="en">
                <a:solidFill>
                  <a:srgbClr val="000000"/>
                </a:solidFill>
              </a:rPr>
              <a:t> holds.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478" name="Google Shape;47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625" y="2141825"/>
            <a:ext cx="8016325" cy="23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484" name="Google Shape;4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53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53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488" name="Google Shape;488;p53"/>
          <p:cNvSpPr txBox="1"/>
          <p:nvPr>
            <p:ph idx="1" type="body"/>
          </p:nvPr>
        </p:nvSpPr>
        <p:spPr>
          <a:xfrm>
            <a:off x="311700" y="1281425"/>
            <a:ext cx="34965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1" lang="en" u="sng">
                <a:solidFill>
                  <a:srgbClr val="0000FF"/>
                </a:solidFill>
              </a:rPr>
              <a:t>Assuming independence (</a:t>
            </a:r>
            <a:r>
              <a:rPr b="1" i="1" lang="en" sz="1400" u="sng">
                <a:solidFill>
                  <a:srgbClr val="FF0000"/>
                </a:solidFill>
              </a:rPr>
              <a:t>null hypothesis</a:t>
            </a:r>
            <a:r>
              <a:rPr b="1" i="1" lang="en" u="sng">
                <a:solidFill>
                  <a:srgbClr val="0000FF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89" name="Google Shape;489;p53"/>
          <p:cNvSpPr txBox="1"/>
          <p:nvPr/>
        </p:nvSpPr>
        <p:spPr>
          <a:xfrm>
            <a:off x="3758700" y="1281425"/>
            <a:ext cx="53853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P(middle,never)=P(middle)P(never)=(39/300)*(90/300)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# </a:t>
            </a:r>
            <a:r>
              <a:rPr lang="en"/>
              <a:t>of </a:t>
            </a:r>
            <a:r>
              <a:rPr lang="en"/>
              <a:t>(middle,never) = 300*P(middle,never)=39*90/300=11.7</a:t>
            </a:r>
            <a:endParaRPr/>
          </a:p>
        </p:txBody>
      </p:sp>
      <p:pic>
        <p:nvPicPr>
          <p:cNvPr id="490" name="Google Shape;49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625" y="2141825"/>
            <a:ext cx="8016325" cy="23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496" name="Google Shape;4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5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54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500" name="Google Shape;500;p54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1" lang="en" u="sng">
                <a:solidFill>
                  <a:srgbClr val="0000FF"/>
                </a:solidFill>
              </a:rPr>
              <a:t>Assuming independence,</a:t>
            </a:r>
            <a:endParaRPr b="1" i="1" u="sng">
              <a:solidFill>
                <a:srgbClr val="0000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b="1" i="1" lang="en" u="sng">
                <a:solidFill>
                  <a:srgbClr val="0000FF"/>
                </a:solidFill>
              </a:rPr>
              <a:t>→ expected frequencies</a:t>
            </a:r>
            <a:endParaRPr b="1" i="1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1" name="Google Shape;501;p54"/>
          <p:cNvSpPr txBox="1"/>
          <p:nvPr/>
        </p:nvSpPr>
        <p:spPr>
          <a:xfrm>
            <a:off x="3758700" y="1281425"/>
            <a:ext cx="53853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P(middle,never)=P(middle)P(never)=(39/300)*(90/300)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# of (middle,never) = 300*P(middle,never)=39*90/300=11.7</a:t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625" y="2141825"/>
            <a:ext cx="8016325" cy="23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508" name="Google Shape;5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5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55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512" name="Google Shape;512;p55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Real data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→ </a:t>
            </a:r>
            <a:r>
              <a:rPr b="1" i="1" lang="en" u="sng">
                <a:solidFill>
                  <a:srgbClr val="0000FF"/>
                </a:solidFill>
              </a:rPr>
              <a:t>observed frequencies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513" name="Google Shape;51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650" y="2137250"/>
            <a:ext cx="8016300" cy="237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519" name="Google Shape;5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5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56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523" name="Google Shape;523;p56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Add up the differences for each of the 5*4=20 cells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→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</a:t>
            </a:r>
            <a:r>
              <a:rPr lang="en" sz="1200">
                <a:solidFill>
                  <a:schemeClr val="dk1"/>
                </a:solidFill>
              </a:rPr>
              <a:t>2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524" name="Google Shape;524;p56"/>
          <p:cNvPicPr preferRelativeResize="0"/>
          <p:nvPr/>
        </p:nvPicPr>
        <p:blipFill rotWithShape="1">
          <a:blip r:embed="rId6">
            <a:alphaModFix/>
          </a:blip>
          <a:srcRect b="38331" l="0" r="0" t="25050"/>
          <a:stretch/>
        </p:blipFill>
        <p:spPr>
          <a:xfrm>
            <a:off x="682475" y="2192558"/>
            <a:ext cx="6300799" cy="75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4325" y="3086555"/>
            <a:ext cx="4367300" cy="6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Google Shape;533;p5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57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  <p:sp>
        <p:nvSpPr>
          <p:cNvPr id="535" name="Google Shape;535;p57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Is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</a:t>
            </a:r>
            <a:r>
              <a:rPr lang="en" sz="12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=23.57 a large value?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yes, reject the null hypothesis → A and B are dependent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But how to tell if it is a large value?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</a:t>
            </a:r>
            <a:r>
              <a:rPr lang="en" sz="1200">
                <a:solidFill>
                  <a:schemeClr val="dk1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536" name="Google Shape;53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3825" y="2235425"/>
            <a:ext cx="4935774" cy="231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7"/>
          <p:cNvSpPr/>
          <p:nvPr/>
        </p:nvSpPr>
        <p:spPr>
          <a:xfrm>
            <a:off x="2067300" y="2403600"/>
            <a:ext cx="1622148" cy="17702"/>
          </a:xfrm>
          <a:custGeom>
            <a:rect b="b" l="l" r="r" t="t"/>
            <a:pathLst>
              <a:path extrusionOk="0" h="1989" w="29278">
                <a:moveTo>
                  <a:pt x="0" y="1187"/>
                </a:moveTo>
                <a:cubicBezTo>
                  <a:pt x="5562" y="2301"/>
                  <a:pt x="11510" y="2168"/>
                  <a:pt x="17013" y="791"/>
                </a:cubicBezTo>
                <a:cubicBezTo>
                  <a:pt x="20987" y="-203"/>
                  <a:pt x="25615" y="1834"/>
                  <a:pt x="29278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triangle"/>
          </a:ln>
        </p:spPr>
      </p:sp>
      <p:sp>
        <p:nvSpPr>
          <p:cNvPr id="538" name="Google Shape;538;p57"/>
          <p:cNvSpPr txBox="1"/>
          <p:nvPr/>
        </p:nvSpPr>
        <p:spPr>
          <a:xfrm>
            <a:off x="2007950" y="2522300"/>
            <a:ext cx="1127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Pearson established it in 1900. </a:t>
            </a:r>
            <a:r>
              <a:rPr lang="en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7"/>
              </a:rPr>
              <a:t>See more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544" name="Google Shape;5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5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58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https://en.wikipedia.org/wiki/Chi-squared_distribution</a:t>
            </a:r>
            <a:endParaRPr/>
          </a:p>
        </p:txBody>
      </p:sp>
      <p:sp>
        <p:nvSpPr>
          <p:cNvPr id="548" name="Google Shape;548;p58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What is a chi-squared distribution?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549" name="Google Shape;54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7400" y="1795200"/>
            <a:ext cx="7039801" cy="275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9"/>
          <p:cNvSpPr txBox="1"/>
          <p:nvPr>
            <p:ph type="title"/>
          </p:nvPr>
        </p:nvSpPr>
        <p:spPr>
          <a:xfrm>
            <a:off x="435550" y="347100"/>
            <a:ext cx="872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</a:t>
            </a:r>
            <a:r>
              <a:rPr lang="en" sz="2400"/>
              <a:t>ampling Distribution vs Population Distribution</a:t>
            </a:r>
            <a:endParaRPr sz="2400"/>
          </a:p>
        </p:txBody>
      </p:sp>
      <p:pic>
        <p:nvPicPr>
          <p:cNvPr id="555" name="Google Shape;5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5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59"/>
          <p:cNvSpPr txBox="1"/>
          <p:nvPr/>
        </p:nvSpPr>
        <p:spPr>
          <a:xfrm>
            <a:off x="0" y="4887125"/>
            <a:ext cx="91440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https://slideplayer.com/slide/5775066/</a:t>
            </a:r>
            <a:endParaRPr sz="1000"/>
          </a:p>
        </p:txBody>
      </p:sp>
      <p:pic>
        <p:nvPicPr>
          <p:cNvPr id="559" name="Google Shape;55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5560" y="1144800"/>
            <a:ext cx="5172866" cy="177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0250" y="2971674"/>
            <a:ext cx="3763501" cy="1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 txBox="1"/>
          <p:nvPr>
            <p:ph type="title"/>
          </p:nvPr>
        </p:nvSpPr>
        <p:spPr>
          <a:xfrm>
            <a:off x="435550" y="347100"/>
            <a:ext cx="872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Sampling Distribution vs Population Distribution</a:t>
            </a:r>
            <a:endParaRPr sz="2400"/>
          </a:p>
        </p:txBody>
      </p:sp>
      <p:pic>
        <p:nvPicPr>
          <p:cNvPr id="566" name="Google Shape;5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60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p60"/>
          <p:cNvSpPr txBox="1"/>
          <p:nvPr/>
        </p:nvSpPr>
        <p:spPr>
          <a:xfrm>
            <a:off x="0" y="4887125"/>
            <a:ext cx="91440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https://slideplayer.com/slide/5775066/</a:t>
            </a:r>
            <a:endParaRPr sz="1000"/>
          </a:p>
        </p:txBody>
      </p:sp>
      <p:pic>
        <p:nvPicPr>
          <p:cNvPr id="570" name="Google Shape;57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738" y="1189425"/>
            <a:ext cx="7137676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0550" y="2684450"/>
            <a:ext cx="7098638" cy="19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61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61"/>
          <p:cNvSpPr txBox="1"/>
          <p:nvPr/>
        </p:nvSpPr>
        <p:spPr>
          <a:xfrm>
            <a:off x="0" y="4887125"/>
            <a:ext cx="91440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https://slideplayer.com/slide/5775066/</a:t>
            </a:r>
            <a:endParaRPr sz="1000"/>
          </a:p>
        </p:txBody>
      </p:sp>
      <p:pic>
        <p:nvPicPr>
          <p:cNvPr id="580" name="Google Shape;580;p61"/>
          <p:cNvPicPr preferRelativeResize="0"/>
          <p:nvPr/>
        </p:nvPicPr>
        <p:blipFill rotWithShape="1">
          <a:blip r:embed="rId6">
            <a:alphaModFix/>
          </a:blip>
          <a:srcRect b="0" l="0" r="0" t="23218"/>
          <a:stretch/>
        </p:blipFill>
        <p:spPr>
          <a:xfrm>
            <a:off x="1590038" y="1120088"/>
            <a:ext cx="6418008" cy="368808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1"/>
          <p:cNvSpPr txBox="1"/>
          <p:nvPr>
            <p:ph type="title"/>
          </p:nvPr>
        </p:nvSpPr>
        <p:spPr>
          <a:xfrm>
            <a:off x="435550" y="347100"/>
            <a:ext cx="872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Sampling Distribution vs Population Distribution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 Patterns and Max-Patterns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0" l="0" r="0" t="13058"/>
          <a:stretch/>
        </p:blipFill>
        <p:spPr>
          <a:xfrm>
            <a:off x="611675" y="1281425"/>
            <a:ext cx="8256300" cy="33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62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62"/>
          <p:cNvSpPr txBox="1"/>
          <p:nvPr/>
        </p:nvSpPr>
        <p:spPr>
          <a:xfrm>
            <a:off x="0" y="4887125"/>
            <a:ext cx="91440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https://www.spss-tutorials.com/sampling-distribution-what-is-it/</a:t>
            </a:r>
            <a:endParaRPr sz="1000"/>
          </a:p>
        </p:txBody>
      </p:sp>
      <p:pic>
        <p:nvPicPr>
          <p:cNvPr id="590" name="Google Shape;59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8212" y="0"/>
            <a:ext cx="36630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 txBox="1"/>
          <p:nvPr/>
        </p:nvSpPr>
        <p:spPr>
          <a:xfrm>
            <a:off x="0" y="1154625"/>
            <a:ext cx="37227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Sample </a:t>
            </a:r>
            <a:r>
              <a:rPr b="1" lang="en" sz="1800">
                <a:solidFill>
                  <a:srgbClr val="0000FF"/>
                </a:solidFill>
              </a:rPr>
              <a:t>means and sums</a:t>
            </a:r>
            <a:r>
              <a:rPr b="1" lang="en" sz="1800">
                <a:solidFill>
                  <a:schemeClr val="dk1"/>
                </a:solidFill>
              </a:rPr>
              <a:t> are always </a:t>
            </a:r>
            <a:r>
              <a:rPr b="1" lang="en" sz="1800">
                <a:solidFill>
                  <a:srgbClr val="FF0000"/>
                </a:solidFill>
              </a:rPr>
              <a:t>normally</a:t>
            </a:r>
            <a:r>
              <a:rPr b="1" lang="en" sz="1800">
                <a:solidFill>
                  <a:schemeClr val="dk1"/>
                </a:solidFill>
              </a:rPr>
              <a:t> distributed</a:t>
            </a:r>
            <a:r>
              <a:rPr lang="en" sz="1800">
                <a:solidFill>
                  <a:schemeClr val="dk1"/>
                </a:solidFill>
              </a:rPr>
              <a:t> (approximately) for reasonable sample sizes, say n &gt; 30. This doesn't depend on whatever population distribution the data values may or may not follow.</a:t>
            </a:r>
            <a:r>
              <a:rPr lang="en" sz="1800">
                <a:solidFill>
                  <a:srgbClr val="0A93CD"/>
                </a:solidFill>
              </a:rPr>
              <a:t>*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</a:rPr>
              <a:t>This phenomenon is known as the </a:t>
            </a:r>
            <a:r>
              <a:rPr b="1" lang="en" sz="1800">
                <a:solidFill>
                  <a:srgbClr val="FF0000"/>
                </a:solidFill>
              </a:rPr>
              <a:t>central limit theorem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/>
          </a:p>
        </p:txBody>
      </p:sp>
      <p:sp>
        <p:nvSpPr>
          <p:cNvPr id="592" name="Google Shape;592;p62"/>
          <p:cNvSpPr/>
          <p:nvPr/>
        </p:nvSpPr>
        <p:spPr>
          <a:xfrm>
            <a:off x="1887325" y="2222675"/>
            <a:ext cx="2820533" cy="1448358"/>
          </a:xfrm>
          <a:custGeom>
            <a:rect b="b" l="l" r="r" t="t"/>
            <a:pathLst>
              <a:path extrusionOk="0" h="65124" w="116143">
                <a:moveTo>
                  <a:pt x="0" y="0"/>
                </a:moveTo>
                <a:cubicBezTo>
                  <a:pt x="17271" y="0"/>
                  <a:pt x="37979" y="647"/>
                  <a:pt x="50191" y="12859"/>
                </a:cubicBezTo>
                <a:cubicBezTo>
                  <a:pt x="63397" y="26065"/>
                  <a:pt x="76078" y="39894"/>
                  <a:pt x="90426" y="51850"/>
                </a:cubicBezTo>
                <a:cubicBezTo>
                  <a:pt x="97837" y="58025"/>
                  <a:pt x="106496" y="65124"/>
                  <a:pt x="116143" y="6512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3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598" name="Google Shape;5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63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" name="Google Shape;601;p63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In this example,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What is the sampling distribution of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</a:t>
            </a:r>
            <a:r>
              <a:rPr lang="en" sz="12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Under what assumptions does the above hold?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2" name="Google Shape;602;p63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608" name="Google Shape;6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6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64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In </a:t>
            </a:r>
            <a:r>
              <a:rPr lang="en">
                <a:solidFill>
                  <a:schemeClr val="dk1"/>
                </a:solidFill>
              </a:rPr>
              <a:t>this</a:t>
            </a:r>
            <a:r>
              <a:rPr lang="en">
                <a:solidFill>
                  <a:srgbClr val="000000"/>
                </a:solidFill>
              </a:rPr>
              <a:t> example,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What is the sampling distribution of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</a:t>
            </a:r>
            <a:r>
              <a:rPr lang="en" sz="12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?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</a:t>
            </a:r>
            <a:r>
              <a:rPr lang="en" sz="1200">
                <a:solidFill>
                  <a:schemeClr val="dk1"/>
                </a:solidFill>
              </a:rPr>
              <a:t>2 </a:t>
            </a:r>
            <a:r>
              <a:rPr lang="en">
                <a:solidFill>
                  <a:srgbClr val="000000"/>
                </a:solidFill>
              </a:rPr>
              <a:t>follows a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</a:t>
            </a:r>
            <a:r>
              <a:rPr lang="en" sz="1200">
                <a:solidFill>
                  <a:schemeClr val="dk1"/>
                </a:solidFill>
              </a:rPr>
              <a:t>2 </a:t>
            </a:r>
            <a:r>
              <a:rPr lang="en">
                <a:solidFill>
                  <a:srgbClr val="000000"/>
                </a:solidFill>
              </a:rPr>
              <a:t>distribution.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chemeClr val="dk1"/>
                </a:solidFill>
              </a:rPr>
              <a:t>Under what assumptions does the above hold? </a:t>
            </a:r>
            <a:r>
              <a:rPr lang="en">
                <a:solidFill>
                  <a:srgbClr val="000000"/>
                </a:solidFill>
              </a:rPr>
              <a:t>I</a:t>
            </a:r>
            <a:r>
              <a:rPr lang="en">
                <a:solidFill>
                  <a:srgbClr val="000000"/>
                </a:solidFill>
              </a:rPr>
              <a:t>ndependent observations, etc.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2" name="Google Shape;612;p64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Chi-Square Test</a:t>
            </a:r>
            <a:endParaRPr/>
          </a:p>
        </p:txBody>
      </p:sp>
      <p:pic>
        <p:nvPicPr>
          <p:cNvPr id="618" name="Google Shape;6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6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65"/>
          <p:cNvSpPr txBox="1"/>
          <p:nvPr/>
        </p:nvSpPr>
        <p:spPr>
          <a:xfrm>
            <a:off x="0" y="4639050"/>
            <a:ext cx="91440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https://www.spss-tutorials.com/chi-square-independence-test/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https://www.spss-tutorials.com/statistical-significance/</a:t>
            </a:r>
            <a:endParaRPr/>
          </a:p>
        </p:txBody>
      </p:sp>
      <p:sp>
        <p:nvSpPr>
          <p:cNvPr id="622" name="Google Shape;622;p65"/>
          <p:cNvSpPr txBox="1"/>
          <p:nvPr>
            <p:ph idx="1" type="body"/>
          </p:nvPr>
        </p:nvSpPr>
        <p:spPr>
          <a:xfrm>
            <a:off x="311700" y="1281425"/>
            <a:ext cx="47193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In this example,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How to interpret P(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</a:t>
            </a:r>
            <a:r>
              <a:rPr lang="en" sz="12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&gt;23.6)=0.023? </a:t>
            </a:r>
            <a:endParaRPr>
              <a:solidFill>
                <a:srgbClr val="000000"/>
              </a:solidFill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The probability of _____ under _____ assumptions is very small, 2.3%.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 small p-value basically means that the data are unlikely under some null hypothesis. A somewhat arbitrary convention is to reject the null hypothesis if p &lt; 0.05.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Should we </a:t>
            </a:r>
            <a:r>
              <a:rPr lang="en">
                <a:solidFill>
                  <a:schemeClr val="dk1"/>
                </a:solidFill>
              </a:rPr>
              <a:t>reject the null hypothesis in this case? Yes!</a:t>
            </a:r>
            <a:endParaRPr>
              <a:solidFill>
                <a:schemeClr val="dk1"/>
              </a:solidFill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■"/>
            </a:pPr>
            <a:r>
              <a:rPr b="1" i="1" lang="en" u="sng">
                <a:solidFill>
                  <a:srgbClr val="FF0000"/>
                </a:solidFill>
              </a:rPr>
              <a:t>“An association between education and marital status was observed, </a:t>
            </a:r>
            <a:r>
              <a:rPr b="1" i="1" lang="en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</a:t>
            </a:r>
            <a:r>
              <a:rPr b="1" i="1" lang="en" u="sng">
                <a:solidFill>
                  <a:srgbClr val="FF0000"/>
                </a:solidFill>
              </a:rPr>
              <a:t>2(12) = 23.57, p = 0.023.”</a:t>
            </a:r>
            <a:endParaRPr b="1" i="1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623" name="Google Shape;623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2100" y="1347875"/>
            <a:ext cx="2373323" cy="3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1025" y="1421775"/>
            <a:ext cx="3702875" cy="20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23575" y="3740363"/>
            <a:ext cx="3966576" cy="6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5"/>
          <p:cNvSpPr txBox="1"/>
          <p:nvPr/>
        </p:nvSpPr>
        <p:spPr>
          <a:xfrm>
            <a:off x="5489700" y="4357050"/>
            <a:ext cx="7815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</a:t>
            </a:r>
            <a:r>
              <a:rPr lang="en"/>
              <a:t>Conceptual Understanding</a:t>
            </a:r>
            <a:endParaRPr/>
          </a:p>
        </p:txBody>
      </p:sp>
      <p:pic>
        <p:nvPicPr>
          <p:cNvPr id="632" name="Google Shape;63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6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66"/>
          <p:cNvSpPr txBox="1"/>
          <p:nvPr/>
        </p:nvSpPr>
        <p:spPr>
          <a:xfrm>
            <a:off x="0" y="4637025"/>
            <a:ext cx="91440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http://mathworld.wolfram.com/HypothesisTesting.html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http://blog.minitab.com/blog/adventures-in-statistics-2/understanding-hypothesis-tests-significance-levels-alpha-and-p-values-in-statistics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http://www.stat.yale.edu/Courses/1997-98/101/sigtest.htm</a:t>
            </a:r>
            <a:endParaRPr sz="1000"/>
          </a:p>
        </p:txBody>
      </p:sp>
      <p:sp>
        <p:nvSpPr>
          <p:cNvPr id="636" name="Google Shape;636;p66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What are </a:t>
            </a:r>
            <a:r>
              <a:rPr b="1" i="1" lang="en" u="sng">
                <a:solidFill>
                  <a:srgbClr val="FF0000"/>
                </a:solidFill>
              </a:rPr>
              <a:t>hypothesis testing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b="1" i="1" lang="en" u="sng">
                <a:solidFill>
                  <a:srgbClr val="0000FF"/>
                </a:solidFill>
              </a:rPr>
              <a:t>p-value</a:t>
            </a:r>
            <a:r>
              <a:rPr lang="en">
                <a:solidFill>
                  <a:srgbClr val="000000"/>
                </a:solidFill>
              </a:rPr>
              <a:t>, and </a:t>
            </a:r>
            <a:r>
              <a:rPr b="1" i="1" lang="en" u="sng">
                <a:solidFill>
                  <a:schemeClr val="accent5"/>
                </a:solidFill>
              </a:rPr>
              <a:t>significance level</a:t>
            </a:r>
            <a:r>
              <a:rPr lang="en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i="1" lang="en" u="sng">
                <a:solidFill>
                  <a:srgbClr val="FF0000"/>
                </a:solidFill>
              </a:rPr>
              <a:t>Hypothesis testing</a:t>
            </a:r>
            <a:r>
              <a:rPr lang="en">
                <a:solidFill>
                  <a:srgbClr val="000000"/>
                </a:solidFill>
              </a:rPr>
              <a:t> is the use of statistics to determine the probability that a given hypothesis is true. The usual process of hypothesis testing consists of four steps.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b="1" lang="en">
                <a:solidFill>
                  <a:srgbClr val="000000"/>
                </a:solidFill>
              </a:rPr>
              <a:t>Formulate the null hypothesis H_0</a:t>
            </a:r>
            <a:r>
              <a:rPr lang="en">
                <a:solidFill>
                  <a:srgbClr val="000000"/>
                </a:solidFill>
              </a:rPr>
              <a:t> (commonly, that the observations are the result of pure chance) and the alternative hypothesis H_a (commonly, that the observations show a real effect combined with a component of chance variation).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b="1" lang="en">
                <a:solidFill>
                  <a:srgbClr val="000000"/>
                </a:solidFill>
              </a:rPr>
              <a:t>Identify a test statistic</a:t>
            </a:r>
            <a:r>
              <a:rPr lang="en">
                <a:solidFill>
                  <a:srgbClr val="000000"/>
                </a:solidFill>
              </a:rPr>
              <a:t> that can be used to assess the truth of the null hypothesis.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b="1" lang="en">
                <a:solidFill>
                  <a:srgbClr val="000000"/>
                </a:solidFill>
              </a:rPr>
              <a:t>Compute the </a:t>
            </a:r>
            <a:r>
              <a:rPr b="1" i="1" lang="en" u="sng">
                <a:solidFill>
                  <a:srgbClr val="0000FF"/>
                </a:solidFill>
              </a:rPr>
              <a:t>p-value</a:t>
            </a:r>
            <a:r>
              <a:rPr lang="en">
                <a:solidFill>
                  <a:srgbClr val="000000"/>
                </a:solidFill>
              </a:rPr>
              <a:t>, which is the probability of obtaining an effect </a:t>
            </a:r>
            <a:r>
              <a:rPr i="1" lang="en">
                <a:solidFill>
                  <a:srgbClr val="000000"/>
                </a:solidFill>
              </a:rPr>
              <a:t>at least as extreme as the one in the sample</a:t>
            </a:r>
            <a:r>
              <a:rPr lang="en">
                <a:solidFill>
                  <a:srgbClr val="000000"/>
                </a:solidFill>
              </a:rPr>
              <a:t> data assuming that the null hypothesis were true. The smaller the p-value, the stronger the evidence against the null hypothesis. </a:t>
            </a:r>
            <a:endParaRPr>
              <a:solidFill>
                <a:srgbClr val="00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b="1" lang="en">
                <a:solidFill>
                  <a:srgbClr val="000000"/>
                </a:solidFill>
              </a:rPr>
              <a:t>Compare the p-value to an acceptable </a:t>
            </a:r>
            <a:r>
              <a:rPr b="1" i="1" lang="en" u="sng">
                <a:solidFill>
                  <a:schemeClr val="accent5"/>
                </a:solidFill>
              </a:rPr>
              <a:t>significance value (level)</a:t>
            </a:r>
            <a:r>
              <a:rPr lang="en">
                <a:solidFill>
                  <a:srgbClr val="000000"/>
                </a:solidFill>
              </a:rPr>
              <a:t> 𝛼. If p&lt;=</a:t>
            </a:r>
            <a:r>
              <a:rPr lang="en">
                <a:solidFill>
                  <a:schemeClr val="dk1"/>
                </a:solidFill>
              </a:rPr>
              <a:t>𝛼</a:t>
            </a:r>
            <a:r>
              <a:rPr lang="en">
                <a:solidFill>
                  <a:srgbClr val="000000"/>
                </a:solidFill>
              </a:rPr>
              <a:t>, that the observed effect is statistically significant, the null hypothesis is ruled out, and the alternative hypothesis is valid.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Conceptual Questions</a:t>
            </a:r>
            <a:endParaRPr/>
          </a:p>
        </p:txBody>
      </p:sp>
      <p:pic>
        <p:nvPicPr>
          <p:cNvPr id="642" name="Google Shape;6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6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67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In the previous example,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What is the null hypothesis?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What is the test statistics?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What is the p-value?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What is the significance level?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What is the conclusion?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8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Conceptual Questions</a:t>
            </a:r>
            <a:endParaRPr/>
          </a:p>
        </p:txBody>
      </p:sp>
      <p:pic>
        <p:nvPicPr>
          <p:cNvPr id="651" name="Google Shape;6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p6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68"/>
          <p:cNvSpPr txBox="1"/>
          <p:nvPr>
            <p:ph idx="1" type="body"/>
          </p:nvPr>
        </p:nvSpPr>
        <p:spPr>
          <a:xfrm>
            <a:off x="311700" y="1281425"/>
            <a:ext cx="84222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In the previous example,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What is the null hypothesis? </a:t>
            </a:r>
            <a:r>
              <a:rPr lang="en">
                <a:solidFill>
                  <a:schemeClr val="dk1"/>
                </a:solidFill>
              </a:rPr>
              <a:t>There is </a:t>
            </a:r>
            <a:r>
              <a:rPr b="1" i="1" lang="en" u="sng">
                <a:solidFill>
                  <a:schemeClr val="dk1"/>
                </a:solidFill>
              </a:rPr>
              <a:t>no</a:t>
            </a:r>
            <a:r>
              <a:rPr lang="en">
                <a:solidFill>
                  <a:schemeClr val="dk1"/>
                </a:solidFill>
              </a:rPr>
              <a:t> association between the two variables.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What is the test statistics?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</a:t>
            </a:r>
            <a:r>
              <a:rPr lang="en" sz="12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=23.6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What is the p-value? </a:t>
            </a:r>
            <a:r>
              <a:rPr lang="en">
                <a:solidFill>
                  <a:schemeClr val="dk1"/>
                </a:solidFill>
              </a:rPr>
              <a:t>P(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</a:t>
            </a:r>
            <a:r>
              <a:rPr lang="en" sz="12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&gt;23.6)=0.023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What is the significance level? 0.05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What is the conclusion? There is an association between the two variables.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Pattern Mining: Applications</a:t>
            </a:r>
            <a:endParaRPr/>
          </a:p>
        </p:txBody>
      </p:sp>
      <p:pic>
        <p:nvPicPr>
          <p:cNvPr id="660" name="Google Shape;66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2" name="Google Shape;662;p6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69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https://www.cse.wustl.edu/~jain/cse571-07/ftp/ids/index.html#sec2</a:t>
            </a:r>
            <a:endParaRPr/>
          </a:p>
        </p:txBody>
      </p:sp>
      <p:pic>
        <p:nvPicPr>
          <p:cNvPr id="664" name="Google Shape;66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263" y="1171363"/>
            <a:ext cx="3277842" cy="198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9" y="1328775"/>
            <a:ext cx="4030823" cy="317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6788" y="3290225"/>
            <a:ext cx="4202810" cy="15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GSP</a:t>
            </a:r>
            <a:endParaRPr/>
          </a:p>
        </p:txBody>
      </p:sp>
      <p:pic>
        <p:nvPicPr>
          <p:cNvPr id="672" name="Google Shape;6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70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70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https://www.slideshare.net/Krish_ver2/53-mining-sequential-patterns</a:t>
            </a:r>
            <a:endParaRPr/>
          </a:p>
        </p:txBody>
      </p:sp>
      <p:sp>
        <p:nvSpPr>
          <p:cNvPr id="676" name="Google Shape;676;p70"/>
          <p:cNvSpPr/>
          <p:nvPr/>
        </p:nvSpPr>
        <p:spPr>
          <a:xfrm>
            <a:off x="4010350" y="3103825"/>
            <a:ext cx="4207500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70"/>
          <p:cNvPicPr preferRelativeResize="0"/>
          <p:nvPr/>
        </p:nvPicPr>
        <p:blipFill rotWithShape="1">
          <a:blip r:embed="rId6">
            <a:alphaModFix/>
          </a:blip>
          <a:srcRect b="12562" l="0" r="0" t="18262"/>
          <a:stretch/>
        </p:blipFill>
        <p:spPr>
          <a:xfrm>
            <a:off x="1101888" y="1115162"/>
            <a:ext cx="6940234" cy="36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0"/>
          <p:cNvSpPr/>
          <p:nvPr/>
        </p:nvSpPr>
        <p:spPr>
          <a:xfrm>
            <a:off x="6950225" y="2112475"/>
            <a:ext cx="331500" cy="23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1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GSP</a:t>
            </a:r>
            <a:endParaRPr/>
          </a:p>
        </p:txBody>
      </p:sp>
      <p:pic>
        <p:nvPicPr>
          <p:cNvPr id="684" name="Google Shape;6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Google Shape;686;p71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71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https://www.slideshare.net/Krish_ver2/53-mining-sequential-patterns</a:t>
            </a:r>
            <a:endParaRPr/>
          </a:p>
        </p:txBody>
      </p:sp>
      <p:sp>
        <p:nvSpPr>
          <p:cNvPr id="688" name="Google Shape;688;p71"/>
          <p:cNvSpPr/>
          <p:nvPr/>
        </p:nvSpPr>
        <p:spPr>
          <a:xfrm>
            <a:off x="4010350" y="3103825"/>
            <a:ext cx="4207500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71"/>
          <p:cNvPicPr preferRelativeResize="0"/>
          <p:nvPr/>
        </p:nvPicPr>
        <p:blipFill rotWithShape="1">
          <a:blip r:embed="rId6">
            <a:alphaModFix/>
          </a:blip>
          <a:srcRect b="12562" l="0" r="0" t="18262"/>
          <a:stretch/>
        </p:blipFill>
        <p:spPr>
          <a:xfrm>
            <a:off x="1101888" y="1115162"/>
            <a:ext cx="6940234" cy="36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Apriori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088" y="1193550"/>
            <a:ext cx="6294425" cy="32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https://edumine.wordpress.com/2013/09/11/apriori-algorithm-simplified-with-an-example/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2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GSP</a:t>
            </a:r>
            <a:endParaRPr/>
          </a:p>
        </p:txBody>
      </p:sp>
      <p:pic>
        <p:nvPicPr>
          <p:cNvPr id="695" name="Google Shape;6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72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72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https://www.slideshare.net/Krish_ver2/53-mining-sequential-patterns</a:t>
            </a:r>
            <a:endParaRPr/>
          </a:p>
        </p:txBody>
      </p:sp>
      <p:sp>
        <p:nvSpPr>
          <p:cNvPr id="699" name="Google Shape;699;p72"/>
          <p:cNvSpPr/>
          <p:nvPr/>
        </p:nvSpPr>
        <p:spPr>
          <a:xfrm>
            <a:off x="4010350" y="3103825"/>
            <a:ext cx="4207500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72"/>
          <p:cNvPicPr preferRelativeResize="0"/>
          <p:nvPr/>
        </p:nvPicPr>
        <p:blipFill rotWithShape="1">
          <a:blip r:embed="rId6">
            <a:alphaModFix/>
          </a:blip>
          <a:srcRect b="20227" l="0" r="0" t="15085"/>
          <a:stretch/>
        </p:blipFill>
        <p:spPr>
          <a:xfrm>
            <a:off x="983275" y="1144775"/>
            <a:ext cx="7513091" cy="36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2"/>
          <p:cNvSpPr/>
          <p:nvPr/>
        </p:nvSpPr>
        <p:spPr>
          <a:xfrm>
            <a:off x="1215525" y="3872400"/>
            <a:ext cx="3730800" cy="64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2"/>
          <p:cNvSpPr/>
          <p:nvPr/>
        </p:nvSpPr>
        <p:spPr>
          <a:xfrm>
            <a:off x="5545800" y="3827725"/>
            <a:ext cx="2386200" cy="4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3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GSP</a:t>
            </a:r>
            <a:endParaRPr/>
          </a:p>
        </p:txBody>
      </p:sp>
      <p:pic>
        <p:nvPicPr>
          <p:cNvPr id="708" name="Google Shape;7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73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73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https://www.slideshare.net/Krish_ver2/53-mining-sequential-patterns</a:t>
            </a:r>
            <a:endParaRPr/>
          </a:p>
        </p:txBody>
      </p:sp>
      <p:sp>
        <p:nvSpPr>
          <p:cNvPr id="712" name="Google Shape;712;p73"/>
          <p:cNvSpPr/>
          <p:nvPr/>
        </p:nvSpPr>
        <p:spPr>
          <a:xfrm>
            <a:off x="4010350" y="3103825"/>
            <a:ext cx="4207500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73"/>
          <p:cNvPicPr preferRelativeResize="0"/>
          <p:nvPr/>
        </p:nvPicPr>
        <p:blipFill rotWithShape="1">
          <a:blip r:embed="rId6">
            <a:alphaModFix/>
          </a:blip>
          <a:srcRect b="20227" l="0" r="0" t="15085"/>
          <a:stretch/>
        </p:blipFill>
        <p:spPr>
          <a:xfrm>
            <a:off x="983275" y="1144775"/>
            <a:ext cx="7513091" cy="36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3"/>
          <p:cNvSpPr/>
          <p:nvPr/>
        </p:nvSpPr>
        <p:spPr>
          <a:xfrm>
            <a:off x="5545800" y="3827725"/>
            <a:ext cx="2386200" cy="4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GSP</a:t>
            </a:r>
            <a:endParaRPr/>
          </a:p>
        </p:txBody>
      </p:sp>
      <p:pic>
        <p:nvPicPr>
          <p:cNvPr id="720" name="Google Shape;7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7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74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https://www.slideshare.net/Krish_ver2/53-mining-sequential-patterns</a:t>
            </a:r>
            <a:endParaRPr/>
          </a:p>
        </p:txBody>
      </p:sp>
      <p:sp>
        <p:nvSpPr>
          <p:cNvPr id="724" name="Google Shape;724;p74"/>
          <p:cNvSpPr/>
          <p:nvPr/>
        </p:nvSpPr>
        <p:spPr>
          <a:xfrm>
            <a:off x="4010350" y="3103825"/>
            <a:ext cx="4207500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74"/>
          <p:cNvPicPr preferRelativeResize="0"/>
          <p:nvPr/>
        </p:nvPicPr>
        <p:blipFill rotWithShape="1">
          <a:blip r:embed="rId6">
            <a:alphaModFix/>
          </a:blip>
          <a:srcRect b="20227" l="0" r="0" t="15085"/>
          <a:stretch/>
        </p:blipFill>
        <p:spPr>
          <a:xfrm>
            <a:off x="983275" y="1144775"/>
            <a:ext cx="7513091" cy="3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GSP</a:t>
            </a:r>
            <a:endParaRPr/>
          </a:p>
        </p:txBody>
      </p:sp>
      <p:pic>
        <p:nvPicPr>
          <p:cNvPr id="731" name="Google Shape;7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7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75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https://www.slideshare.net/Krish_ver2/53-mining-sequential-patterns</a:t>
            </a:r>
            <a:endParaRPr/>
          </a:p>
        </p:txBody>
      </p:sp>
      <p:sp>
        <p:nvSpPr>
          <p:cNvPr id="735" name="Google Shape;735;p75"/>
          <p:cNvSpPr/>
          <p:nvPr/>
        </p:nvSpPr>
        <p:spPr>
          <a:xfrm>
            <a:off x="4010350" y="3103825"/>
            <a:ext cx="4207500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75"/>
          <p:cNvPicPr preferRelativeResize="0"/>
          <p:nvPr/>
        </p:nvPicPr>
        <p:blipFill rotWithShape="1">
          <a:blip r:embed="rId6">
            <a:alphaModFix/>
          </a:blip>
          <a:srcRect b="10792" l="0" r="0" t="14569"/>
          <a:stretch/>
        </p:blipFill>
        <p:spPr>
          <a:xfrm>
            <a:off x="1331700" y="1092961"/>
            <a:ext cx="6511211" cy="36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5"/>
          <p:cNvSpPr/>
          <p:nvPr/>
        </p:nvSpPr>
        <p:spPr>
          <a:xfrm>
            <a:off x="1673400" y="2627550"/>
            <a:ext cx="2386200" cy="199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5"/>
          <p:cNvSpPr/>
          <p:nvPr/>
        </p:nvSpPr>
        <p:spPr>
          <a:xfrm>
            <a:off x="4870525" y="3300925"/>
            <a:ext cx="2657400" cy="19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5"/>
          <p:cNvSpPr/>
          <p:nvPr/>
        </p:nvSpPr>
        <p:spPr>
          <a:xfrm>
            <a:off x="4870525" y="4150300"/>
            <a:ext cx="2657400" cy="34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6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GSP</a:t>
            </a:r>
            <a:endParaRPr/>
          </a:p>
        </p:txBody>
      </p:sp>
      <p:pic>
        <p:nvPicPr>
          <p:cNvPr id="745" name="Google Shape;74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7" name="Google Shape;747;p76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76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https://www.slideshare.net/Krish_ver2/53-mining-sequential-patterns</a:t>
            </a:r>
            <a:endParaRPr/>
          </a:p>
        </p:txBody>
      </p:sp>
      <p:sp>
        <p:nvSpPr>
          <p:cNvPr id="749" name="Google Shape;749;p76"/>
          <p:cNvSpPr/>
          <p:nvPr/>
        </p:nvSpPr>
        <p:spPr>
          <a:xfrm>
            <a:off x="4010350" y="3103825"/>
            <a:ext cx="4207500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76"/>
          <p:cNvPicPr preferRelativeResize="0"/>
          <p:nvPr/>
        </p:nvPicPr>
        <p:blipFill rotWithShape="1">
          <a:blip r:embed="rId6">
            <a:alphaModFix/>
          </a:blip>
          <a:srcRect b="10792" l="0" r="0" t="14569"/>
          <a:stretch/>
        </p:blipFill>
        <p:spPr>
          <a:xfrm>
            <a:off x="1331700" y="1092961"/>
            <a:ext cx="6511211" cy="36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6"/>
          <p:cNvSpPr/>
          <p:nvPr/>
        </p:nvSpPr>
        <p:spPr>
          <a:xfrm>
            <a:off x="4870525" y="3300925"/>
            <a:ext cx="2657400" cy="19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6"/>
          <p:cNvSpPr/>
          <p:nvPr/>
        </p:nvSpPr>
        <p:spPr>
          <a:xfrm>
            <a:off x="4870525" y="4150300"/>
            <a:ext cx="2657400" cy="34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7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GSP</a:t>
            </a:r>
            <a:endParaRPr/>
          </a:p>
        </p:txBody>
      </p:sp>
      <p:pic>
        <p:nvPicPr>
          <p:cNvPr id="758" name="Google Shape;7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0" name="Google Shape;760;p77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77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https://www.slideshare.net/Krish_ver2/53-mining-sequential-patterns</a:t>
            </a:r>
            <a:endParaRPr/>
          </a:p>
        </p:txBody>
      </p:sp>
      <p:sp>
        <p:nvSpPr>
          <p:cNvPr id="762" name="Google Shape;762;p77"/>
          <p:cNvSpPr/>
          <p:nvPr/>
        </p:nvSpPr>
        <p:spPr>
          <a:xfrm>
            <a:off x="4010350" y="3103825"/>
            <a:ext cx="4207500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77"/>
          <p:cNvPicPr preferRelativeResize="0"/>
          <p:nvPr/>
        </p:nvPicPr>
        <p:blipFill rotWithShape="1">
          <a:blip r:embed="rId6">
            <a:alphaModFix/>
          </a:blip>
          <a:srcRect b="10792" l="0" r="0" t="14569"/>
          <a:stretch/>
        </p:blipFill>
        <p:spPr>
          <a:xfrm>
            <a:off x="1331700" y="1092961"/>
            <a:ext cx="6511211" cy="36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7"/>
          <p:cNvSpPr/>
          <p:nvPr/>
        </p:nvSpPr>
        <p:spPr>
          <a:xfrm>
            <a:off x="4870525" y="4150300"/>
            <a:ext cx="2657400" cy="34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8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GSP</a:t>
            </a:r>
            <a:endParaRPr/>
          </a:p>
        </p:txBody>
      </p:sp>
      <p:pic>
        <p:nvPicPr>
          <p:cNvPr id="770" name="Google Shape;77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Google Shape;772;p78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78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https://www.slideshare.net/Krish_ver2/53-mining-sequential-patterns</a:t>
            </a:r>
            <a:endParaRPr/>
          </a:p>
        </p:txBody>
      </p:sp>
      <p:sp>
        <p:nvSpPr>
          <p:cNvPr id="774" name="Google Shape;774;p78"/>
          <p:cNvSpPr/>
          <p:nvPr/>
        </p:nvSpPr>
        <p:spPr>
          <a:xfrm>
            <a:off x="4010350" y="3103825"/>
            <a:ext cx="4207500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78"/>
          <p:cNvPicPr preferRelativeResize="0"/>
          <p:nvPr/>
        </p:nvPicPr>
        <p:blipFill rotWithShape="1">
          <a:blip r:embed="rId6">
            <a:alphaModFix/>
          </a:blip>
          <a:srcRect b="10792" l="0" r="0" t="14569"/>
          <a:stretch/>
        </p:blipFill>
        <p:spPr>
          <a:xfrm>
            <a:off x="1331700" y="1092961"/>
            <a:ext cx="6511211" cy="3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9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PrefixSpan</a:t>
            </a:r>
            <a:endParaRPr/>
          </a:p>
        </p:txBody>
      </p:sp>
      <p:pic>
        <p:nvPicPr>
          <p:cNvPr id="781" name="Google Shape;78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7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79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https://fenix.tecnico.ulisboa.pt/downloadFile/1407993358847907/licao_8.pdf</a:t>
            </a:r>
            <a:endParaRPr/>
          </a:p>
        </p:txBody>
      </p:sp>
      <p:pic>
        <p:nvPicPr>
          <p:cNvPr id="785" name="Google Shape;785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988" y="1193550"/>
            <a:ext cx="7776631" cy="34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9"/>
          <p:cNvSpPr/>
          <p:nvPr/>
        </p:nvSpPr>
        <p:spPr>
          <a:xfrm>
            <a:off x="4010350" y="3103825"/>
            <a:ext cx="4207500" cy="14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0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PrefixSpan</a:t>
            </a:r>
            <a:endParaRPr/>
          </a:p>
        </p:txBody>
      </p:sp>
      <p:pic>
        <p:nvPicPr>
          <p:cNvPr id="792" name="Google Shape;7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4" name="Google Shape;794;p80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p80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https://fenix.tecnico.ulisboa.pt/downloadFile/1407993358847907/licao_8.pdf</a:t>
            </a:r>
            <a:endParaRPr/>
          </a:p>
        </p:txBody>
      </p:sp>
      <p:pic>
        <p:nvPicPr>
          <p:cNvPr id="796" name="Google Shape;796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988" y="1193550"/>
            <a:ext cx="7776631" cy="34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1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PrefixSpan</a:t>
            </a:r>
            <a:endParaRPr/>
          </a:p>
        </p:txBody>
      </p:sp>
      <p:pic>
        <p:nvPicPr>
          <p:cNvPr id="802" name="Google Shape;8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4" name="Google Shape;804;p81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81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https://fenix.tecnico.ulisboa.pt/downloadFile/1407993358847907/licao_8.pdf</a:t>
            </a:r>
            <a:endParaRPr/>
          </a:p>
        </p:txBody>
      </p:sp>
      <p:pic>
        <p:nvPicPr>
          <p:cNvPr id="806" name="Google Shape;80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7513" y="1193550"/>
            <a:ext cx="5548963" cy="3447724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81"/>
          <p:cNvSpPr/>
          <p:nvPr/>
        </p:nvSpPr>
        <p:spPr>
          <a:xfrm>
            <a:off x="2088925" y="3773850"/>
            <a:ext cx="5015400" cy="6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Apriori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9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https://www.kdnuggets.com/2016/04/association-rules-apriori-algorithm-tutorial.html/2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613" y="1048925"/>
            <a:ext cx="5666420" cy="37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2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PrefixSpan</a:t>
            </a:r>
            <a:endParaRPr/>
          </a:p>
        </p:txBody>
      </p:sp>
      <p:pic>
        <p:nvPicPr>
          <p:cNvPr id="813" name="Google Shape;8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Google Shape;815;p82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82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https://fenix.tecnico.ulisboa.pt/downloadFile/1407993358847907/licao_8.pdf</a:t>
            </a:r>
            <a:endParaRPr/>
          </a:p>
        </p:txBody>
      </p:sp>
      <p:pic>
        <p:nvPicPr>
          <p:cNvPr id="817" name="Google Shape;81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7513" y="1193550"/>
            <a:ext cx="5548963" cy="344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3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PrefixSpan</a:t>
            </a:r>
            <a:endParaRPr/>
          </a:p>
        </p:txBody>
      </p:sp>
      <p:pic>
        <p:nvPicPr>
          <p:cNvPr id="823" name="Google Shape;82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5" name="Google Shape;825;p83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83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https://fenix.tecnico.ulisboa.pt/downloadFile/1407993358847907/licao_8.pdf</a:t>
            </a:r>
            <a:endParaRPr/>
          </a:p>
        </p:txBody>
      </p:sp>
      <p:pic>
        <p:nvPicPr>
          <p:cNvPr id="827" name="Google Shape;827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825" y="1193550"/>
            <a:ext cx="5606001" cy="34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3"/>
          <p:cNvSpPr/>
          <p:nvPr/>
        </p:nvSpPr>
        <p:spPr>
          <a:xfrm>
            <a:off x="2138200" y="3241775"/>
            <a:ext cx="5015400" cy="100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4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PrefixSpan</a:t>
            </a:r>
            <a:endParaRPr/>
          </a:p>
        </p:txBody>
      </p:sp>
      <p:pic>
        <p:nvPicPr>
          <p:cNvPr id="834" name="Google Shape;83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84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84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https://fenix.tecnico.ulisboa.pt/downloadFile/1407993358847907/licao_8.pdf</a:t>
            </a:r>
            <a:endParaRPr/>
          </a:p>
        </p:txBody>
      </p:sp>
      <p:pic>
        <p:nvPicPr>
          <p:cNvPr id="838" name="Google Shape;838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825" y="1193550"/>
            <a:ext cx="5606001" cy="34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4"/>
          <p:cNvSpPr/>
          <p:nvPr/>
        </p:nvSpPr>
        <p:spPr>
          <a:xfrm>
            <a:off x="3244200" y="3981150"/>
            <a:ext cx="1258800" cy="34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5"/>
          <p:cNvSpPr txBox="1"/>
          <p:nvPr>
            <p:ph type="title"/>
          </p:nvPr>
        </p:nvSpPr>
        <p:spPr>
          <a:xfrm>
            <a:off x="1395124" y="347125"/>
            <a:ext cx="66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PrefixSpan</a:t>
            </a:r>
            <a:endParaRPr/>
          </a:p>
        </p:txBody>
      </p:sp>
      <p:pic>
        <p:nvPicPr>
          <p:cNvPr id="845" name="Google Shape;84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600" y="34712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3362"/>
            <a:ext cx="1050476" cy="3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85"/>
          <p:cNvCxnSpPr/>
          <p:nvPr/>
        </p:nvCxnSpPr>
        <p:spPr>
          <a:xfrm flipH="1" rot="10800000">
            <a:off x="329250" y="1023450"/>
            <a:ext cx="8516100" cy="17700"/>
          </a:xfrm>
          <a:prstGeom prst="straightConnector1">
            <a:avLst/>
          </a:prstGeom>
          <a:noFill/>
          <a:ln cap="flat" cmpd="sng" w="19050">
            <a:solidFill>
              <a:srgbClr val="4393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85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https://fenix.tecnico.ulisboa.pt/downloadFile/1407993358847907/licao_8.pdf</a:t>
            </a:r>
            <a:endParaRPr/>
          </a:p>
        </p:txBody>
      </p:sp>
      <p:pic>
        <p:nvPicPr>
          <p:cNvPr id="849" name="Google Shape;849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825" y="1193550"/>
            <a:ext cx="5606001" cy="34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6"/>
          <p:cNvSpPr txBox="1"/>
          <p:nvPr>
            <p:ph type="title"/>
          </p:nvPr>
        </p:nvSpPr>
        <p:spPr>
          <a:xfrm>
            <a:off x="311700" y="1272900"/>
            <a:ext cx="8520600" cy="16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</p:txBody>
      </p:sp>
      <p:sp>
        <p:nvSpPr>
          <p:cNvPr id="855" name="Google Shape;855;p8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/>
              <a:t>Q &amp; A</a:t>
            </a:r>
            <a:endParaRPr b="1" sz="2800"/>
          </a:p>
        </p:txBody>
      </p:sp>
      <p:pic>
        <p:nvPicPr>
          <p:cNvPr id="856" name="Google Shape;85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700" y="273476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00" y="458575"/>
            <a:ext cx="1268500" cy="4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Apriori: Example 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0" y="4793675"/>
            <a:ext cx="9144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https://t4tutorials.com/apriori-algorithm-in-data-mining-with-examples/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200" y="0"/>
            <a:ext cx="5977606" cy="47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7712100" y="4793675"/>
            <a:ext cx="1431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min_support=2</a:t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4806025" y="-11625"/>
            <a:ext cx="3304800" cy="48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1420825" y="1338250"/>
            <a:ext cx="6291300" cy="35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